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6858000" cy="9144000"/>
  <p:embeddedFontLs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11" Type="http://schemas.openxmlformats.org/officeDocument/2006/relationships/slide" Target="slides/slide6.xml"/><Relationship Id="rId22" Type="http://schemas.openxmlformats.org/officeDocument/2006/relationships/font" Target="fonts/CenturyGothic-italic.fntdata"/><Relationship Id="rId10" Type="http://schemas.openxmlformats.org/officeDocument/2006/relationships/slide" Target="slides/slide5.xml"/><Relationship Id="rId21" Type="http://schemas.openxmlformats.org/officeDocument/2006/relationships/font" Target="fonts/CenturyGothic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5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:notes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a44c51a81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12a44c51a81_2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9942cfbe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9942cfb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29942cfbe3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a44c51a81_1_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a44c51a81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2a44c51a81_1_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a44c51a81_1_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a44c51a81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12a44c51a81_1_8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9942cfbe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29942cfbe3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9942cfbe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29942cfbe3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a44c51a8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12a44c51a81_1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9942cfbe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29942cfbe3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a44c51a8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2a44c51a81_2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2a44c51a8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2a44c51a81_2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a44c51a81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2a44c51a81_2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 showMasterSp="0">
  <p:cSld name="Diapositiva titol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4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-1" y="2980462"/>
            <a:ext cx="9144001" cy="66751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700"/>
              <a:buFont typeface="Noto Sans Symbols"/>
              <a:buNone/>
              <a:defRPr b="0" i="0" sz="36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554"/>
              </a:spcBef>
              <a:spcAft>
                <a:spcPts val="0"/>
              </a:spcAft>
              <a:buSzPts val="1363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/>
        </p:nvSpPr>
        <p:spPr>
          <a:xfrm>
            <a:off x="0" y="6544344"/>
            <a:ext cx="588344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600"/>
              <a:buFont typeface="Arial"/>
              <a:buNone/>
            </a:pPr>
            <a:r>
              <a:rPr b="0" i="0" lang="it-IT" sz="1600" u="none" cap="none" strike="noStrike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rPr>
              <a:t>Laboratorio IoT@UniMiB</a:t>
            </a:r>
            <a:endParaRPr b="0" i="0" sz="1600" u="none" cap="none" strike="noStrike">
              <a:solidFill>
                <a:srgbClr val="417B8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 showMasterSp="0">
  <p:cSld name="Immagine con didascalia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title"/>
          </p:nvPr>
        </p:nvSpPr>
        <p:spPr>
          <a:xfrm>
            <a:off x="497540" y="416861"/>
            <a:ext cx="3840480" cy="1994647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87"/>
              <a:buFont typeface="Arial"/>
              <a:buNone/>
              <a:defRPr b="0" sz="408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497540" y="2438400"/>
            <a:ext cx="3840480" cy="3316942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228600" lvl="0" marL="457200" algn="ctr">
              <a:spcBef>
                <a:spcPts val="1846"/>
              </a:spcBef>
              <a:spcAft>
                <a:spcPts val="0"/>
              </a:spcAft>
              <a:buSzPts val="1168"/>
              <a:buNone/>
              <a:defRPr sz="1557"/>
            </a:lvl1pPr>
            <a:lvl2pPr indent="-228600" lvl="1" marL="914400" algn="l">
              <a:spcBef>
                <a:spcPts val="554"/>
              </a:spcBef>
              <a:spcAft>
                <a:spcPts val="0"/>
              </a:spcAft>
              <a:buSzPts val="827"/>
              <a:buNone/>
              <a:defRPr sz="1103"/>
            </a:lvl2pPr>
            <a:lvl3pPr indent="-228600" lvl="2" marL="1371600" algn="l">
              <a:spcBef>
                <a:spcPts val="554"/>
              </a:spcBef>
              <a:spcAft>
                <a:spcPts val="0"/>
              </a:spcAft>
              <a:buSzPts val="681"/>
              <a:buNone/>
              <a:defRPr sz="908"/>
            </a:lvl3pPr>
            <a:lvl4pPr indent="-228600" lvl="3" marL="1828800" algn="l">
              <a:spcBef>
                <a:spcPts val="554"/>
              </a:spcBef>
              <a:spcAft>
                <a:spcPts val="0"/>
              </a:spcAft>
              <a:buSzPts val="633"/>
              <a:buNone/>
              <a:defRPr sz="843"/>
            </a:lvl4pPr>
            <a:lvl5pPr indent="-228600" lvl="4" marL="2286000" algn="l">
              <a:spcBef>
                <a:spcPts val="554"/>
              </a:spcBef>
              <a:spcAft>
                <a:spcPts val="0"/>
              </a:spcAft>
              <a:buSzPts val="633"/>
              <a:buNone/>
              <a:defRPr sz="843"/>
            </a:lvl5pPr>
            <a:lvl6pPr indent="-228600" lvl="5" marL="27432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6pPr>
            <a:lvl7pPr indent="-228600" lvl="6" marL="32004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7pPr>
            <a:lvl8pPr indent="-228600" lvl="7" marL="36576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8pPr>
            <a:lvl9pPr indent="-228600" lvl="8" marL="41148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9pPr>
          </a:lstStyle>
          <a:p/>
        </p:txBody>
      </p:sp>
      <p:sp>
        <p:nvSpPr>
          <p:cNvPr id="86" name="Google Shape;86;p11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7" name="Google Shape;87;p11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89" name="Google Shape;89;p11"/>
          <p:cNvSpPr/>
          <p:nvPr>
            <p:ph idx="2" type="pic"/>
          </p:nvPr>
        </p:nvSpPr>
        <p:spPr>
          <a:xfrm>
            <a:off x="4805046" y="430307"/>
            <a:ext cx="3840480" cy="5432612"/>
          </a:xfrm>
          <a:prstGeom prst="rect">
            <a:avLst/>
          </a:prstGeom>
          <a:solidFill>
            <a:srgbClr val="D8D8D8"/>
          </a:solidFill>
          <a:ln cap="sq" cmpd="sng" w="1270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76200" sx="100500" rotWithShape="0" dir="5400000" dist="12700" sy="10050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testo verticale" showMasterSp="0" type="vertTx">
  <p:cSld name="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" type="body"/>
          </p:nvPr>
        </p:nvSpPr>
        <p:spPr>
          <a:xfrm rot="5400000">
            <a:off x="1996227" y="-523135"/>
            <a:ext cx="5151547" cy="8147051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4325" lvl="0" marL="457200" algn="l">
              <a:spcBef>
                <a:spcPts val="1846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2pPr>
            <a:lvl3pPr indent="-314325" lvl="2" marL="13716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3pPr>
            <a:lvl4pPr indent="-314325" lvl="3" marL="18288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4" name="Google Shape;94;p12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verticale e testo" showMasterSp="0" type="vertTitleAndTx">
  <p:cSld name="VERTICAL_TITLE_AND_VERTICAL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 rot="5400000">
            <a:off x="5207186" y="2471738"/>
            <a:ext cx="57086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 rot="5400000">
            <a:off x="906463" y="22225"/>
            <a:ext cx="5708650" cy="64992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4325" lvl="0" marL="457200" algn="l">
              <a:spcBef>
                <a:spcPts val="1846"/>
              </a:spcBef>
              <a:spcAft>
                <a:spcPts val="0"/>
              </a:spcAft>
              <a:buSzPts val="1350"/>
              <a:buChar char="●"/>
              <a:defRPr/>
            </a:lvl1pPr>
            <a:lvl2pPr indent="-314325" lvl="1" marL="9144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2pPr>
            <a:lvl3pPr indent="-314325" lvl="2" marL="13716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3pPr>
            <a:lvl4pPr indent="-314325" lvl="3" marL="18288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rmula di chiusura" showMasterSp="0">
  <p:cSld name="Formula di chiusura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038"/>
              <a:buFont typeface="Century Gothic"/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showMasterSp="0">
  <p:cSld name="Titolo e contenuto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" y="1"/>
            <a:ext cx="9142883" cy="91150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0" y="6569242"/>
            <a:ext cx="9144001" cy="28875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42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0" y="448"/>
            <a:ext cx="9142883" cy="66719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9"/>
              <a:buFont typeface="Arial"/>
              <a:buNone/>
              <a:defRPr b="0" i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0" y="1040052"/>
            <a:ext cx="9143999" cy="5428241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24373" lvl="0" marL="457200" algn="l">
              <a:spcBef>
                <a:spcPts val="1846"/>
              </a:spcBef>
              <a:spcAft>
                <a:spcPts val="0"/>
              </a:spcAft>
              <a:buSzPts val="1508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15134" lvl="1" marL="914400" algn="l">
              <a:spcBef>
                <a:spcPts val="554"/>
              </a:spcBef>
              <a:spcAft>
                <a:spcPts val="0"/>
              </a:spcAft>
              <a:buSzPts val="1363"/>
              <a:buChar char="●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08943" lvl="2" marL="13716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08943" lvl="3" marL="18288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08943" lvl="4" marL="22860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262832" y="6627478"/>
            <a:ext cx="641664" cy="224557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0" y="887550"/>
            <a:ext cx="9142884" cy="25304"/>
            <a:chOff x="0" y="1323762"/>
            <a:chExt cx="13001626" cy="45719"/>
          </a:xfrm>
        </p:grpSpPr>
        <p:sp>
          <p:nvSpPr>
            <p:cNvPr id="25" name="Google Shape;25;p3"/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607D8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3"/>
          <p:cNvSpPr txBox="1"/>
          <p:nvPr>
            <p:ph idx="2" type="body"/>
          </p:nvPr>
        </p:nvSpPr>
        <p:spPr>
          <a:xfrm>
            <a:off x="-1" y="562107"/>
            <a:ext cx="9144001" cy="325443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indent="-228600" lvl="0" marL="457200" algn="l">
              <a:spcBef>
                <a:spcPts val="1846"/>
              </a:spcBef>
              <a:spcAft>
                <a:spcPts val="0"/>
              </a:spcAft>
              <a:buSzPts val="1265"/>
              <a:buNone/>
              <a:defRPr b="0" i="0" sz="1687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4325" lvl="1" marL="9144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2pPr>
            <a:lvl3pPr indent="-314325" lvl="2" marL="13716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3pPr>
            <a:lvl4pPr indent="-314325" lvl="3" marL="18288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4pPr>
            <a:lvl5pPr indent="-314325" lvl="4" marL="2286000" algn="l">
              <a:spcBef>
                <a:spcPts val="554"/>
              </a:spcBef>
              <a:spcAft>
                <a:spcPts val="0"/>
              </a:spcAft>
              <a:buSzPts val="1350"/>
              <a:buChar char="●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0" y="6649237"/>
            <a:ext cx="3652267" cy="128767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  <a:defRPr b="0" i="0" sz="1000">
                <a:solidFill>
                  <a:srgbClr val="417B8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 con immagine" showMasterSp="0">
  <p:cSld name="Diapositiva titolo con immagine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ctrTitle"/>
          </p:nvPr>
        </p:nvSpPr>
        <p:spPr>
          <a:xfrm>
            <a:off x="498476" y="4343400"/>
            <a:ext cx="8147049" cy="1346013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rmAutofit/>
          </a:bodyPr>
          <a:lstStyle>
            <a:lvl1pPr lvl="0" algn="l">
              <a:lnSpc>
                <a:spcPct val="10707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16"/>
              <a:buFont typeface="Arial"/>
              <a:buNone/>
              <a:defRPr sz="5516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subTitle"/>
          </p:nvPr>
        </p:nvSpPr>
        <p:spPr>
          <a:xfrm>
            <a:off x="498476" y="5688107"/>
            <a:ext cx="8147050" cy="663387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8"/>
              <a:buNone/>
              <a:defRPr b="0">
                <a:solidFill>
                  <a:schemeClr val="lt1"/>
                </a:solidFill>
              </a:defRPr>
            </a:lvl1pPr>
            <a:lvl2pPr lvl="1" algn="ctr">
              <a:spcBef>
                <a:spcPts val="554"/>
              </a:spcBef>
              <a:spcAft>
                <a:spcPts val="0"/>
              </a:spcAft>
              <a:buSzPts val="1363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554"/>
              </a:spcBef>
              <a:spcAft>
                <a:spcPts val="0"/>
              </a:spcAft>
              <a:buSzPts val="1265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63"/>
              </a:spcBef>
              <a:spcAft>
                <a:spcPts val="0"/>
              </a:spcAft>
              <a:buClr>
                <a:srgbClr val="888888"/>
              </a:buClr>
              <a:buSzPts val="1817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038"/>
              <a:buFont typeface="Arial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038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42" name="Google Shape;42;p4"/>
          <p:cNvSpPr/>
          <p:nvPr>
            <p:ph idx="2" type="pic"/>
          </p:nvPr>
        </p:nvSpPr>
        <p:spPr>
          <a:xfrm>
            <a:off x="1981200" y="685800"/>
            <a:ext cx="5181600" cy="3352800"/>
          </a:xfrm>
          <a:prstGeom prst="rect">
            <a:avLst/>
          </a:prstGeom>
          <a:solidFill>
            <a:schemeClr val="dk1"/>
          </a:solidFill>
          <a:ln cap="sq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sx="101000" rotWithShape="0" algn="ctr" sy="101000">
              <a:srgbClr val="EDF4FD">
                <a:alpha val="40000"/>
              </a:srgbClr>
            </a:outerShdw>
          </a:effectLst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 showMasterSp="0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498476" y="1774827"/>
            <a:ext cx="8147050" cy="187325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516"/>
              <a:buFont typeface="Arial"/>
              <a:buNone/>
              <a:defRPr b="0" sz="5516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498476" y="3654521"/>
            <a:ext cx="814705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508"/>
              <a:buNone/>
              <a:defRPr sz="2011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554"/>
              </a:spcBef>
              <a:spcAft>
                <a:spcPts val="0"/>
              </a:spcAft>
              <a:buSzPts val="1265"/>
              <a:buNone/>
              <a:defRPr sz="1687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554"/>
              </a:spcBef>
              <a:spcAft>
                <a:spcPts val="0"/>
              </a:spcAft>
              <a:buSzPts val="1120"/>
              <a:buNone/>
              <a:defRPr sz="1493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554"/>
              </a:spcBef>
              <a:spcAft>
                <a:spcPts val="0"/>
              </a:spcAft>
              <a:buSzPts val="973"/>
              <a:buNone/>
              <a:defRPr sz="1298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554"/>
              </a:spcBef>
              <a:spcAft>
                <a:spcPts val="0"/>
              </a:spcAft>
              <a:buSzPts val="973"/>
              <a:buNone/>
              <a:defRPr sz="1298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60"/>
              </a:spcBef>
              <a:spcAft>
                <a:spcPts val="0"/>
              </a:spcAft>
              <a:buClr>
                <a:srgbClr val="888888"/>
              </a:buClr>
              <a:buSzPts val="1298"/>
              <a:buNone/>
              <a:defRPr sz="1298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60"/>
              </a:spcBef>
              <a:spcAft>
                <a:spcPts val="0"/>
              </a:spcAft>
              <a:buClr>
                <a:srgbClr val="888888"/>
              </a:buClr>
              <a:buSzPts val="1298"/>
              <a:buNone/>
              <a:defRPr sz="1298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60"/>
              </a:spcBef>
              <a:spcAft>
                <a:spcPts val="0"/>
              </a:spcAft>
              <a:buClr>
                <a:srgbClr val="888888"/>
              </a:buClr>
              <a:buSzPts val="1298"/>
              <a:buNone/>
              <a:defRPr sz="1298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60"/>
              </a:spcBef>
              <a:spcAft>
                <a:spcPts val="0"/>
              </a:spcAft>
              <a:buClr>
                <a:srgbClr val="888888"/>
              </a:buClr>
              <a:buSzPts val="1298"/>
              <a:buNone/>
              <a:defRPr sz="1298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2" showMasterSp="0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98475" y="1762125"/>
            <a:ext cx="3840480" cy="4364038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5134" lvl="0" marL="457200" algn="l">
              <a:spcBef>
                <a:spcPts val="1846"/>
              </a:spcBef>
              <a:spcAft>
                <a:spcPts val="0"/>
              </a:spcAft>
              <a:buSzPts val="1363"/>
              <a:buChar char="●"/>
              <a:defRPr sz="1817"/>
            </a:lvl1pPr>
            <a:lvl2pPr indent="-308943" lvl="1" marL="9144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2pPr>
            <a:lvl3pPr indent="-308943" lvl="2" marL="13716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3pPr>
            <a:lvl4pPr indent="-308943" lvl="3" marL="18288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4pPr>
            <a:lvl5pPr indent="-308943" lvl="4" marL="22860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5pPr>
            <a:lvl6pPr indent="-335724" lvl="5" marL="27432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6pPr>
            <a:lvl7pPr indent="-335724" lvl="6" marL="32004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7pPr>
            <a:lvl8pPr indent="-335724" lvl="7" marL="36576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8pPr>
            <a:lvl9pPr indent="-335724" lvl="8" marL="41148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805046" y="1762125"/>
            <a:ext cx="3840480" cy="4364038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5134" lvl="0" marL="457200" algn="l">
              <a:spcBef>
                <a:spcPts val="1846"/>
              </a:spcBef>
              <a:spcAft>
                <a:spcPts val="0"/>
              </a:spcAft>
              <a:buSzPts val="1363"/>
              <a:buChar char="●"/>
              <a:defRPr sz="1817"/>
            </a:lvl1pPr>
            <a:lvl2pPr indent="-308943" lvl="1" marL="9144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2pPr>
            <a:lvl3pPr indent="-308943" lvl="2" marL="13716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3pPr>
            <a:lvl4pPr indent="-308943" lvl="3" marL="18288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4pPr>
            <a:lvl5pPr indent="-308943" lvl="4" marL="22860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5pPr>
            <a:lvl6pPr indent="-335724" lvl="5" marL="27432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6pPr>
            <a:lvl7pPr indent="-335724" lvl="6" marL="32004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7pPr>
            <a:lvl8pPr indent="-335724" lvl="7" marL="36576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8pPr>
            <a:lvl9pPr indent="-335724" lvl="8" marL="4114800" algn="l">
              <a:spcBef>
                <a:spcPts val="337"/>
              </a:spcBef>
              <a:spcAft>
                <a:spcPts val="0"/>
              </a:spcAft>
              <a:buClr>
                <a:schemeClr val="dk1"/>
              </a:buClr>
              <a:buSzPts val="1687"/>
              <a:buChar char="•"/>
              <a:defRPr sz="1687"/>
            </a:lvl9pPr>
          </a:lstStyle>
          <a:p/>
        </p:txBody>
      </p:sp>
      <p:sp>
        <p:nvSpPr>
          <p:cNvPr id="53" name="Google Shape;53;p6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 showMasterSp="0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/>
          <p:nvPr>
            <p:ph type="title"/>
          </p:nvPr>
        </p:nvSpPr>
        <p:spPr>
          <a:xfrm>
            <a:off x="498475" y="94130"/>
            <a:ext cx="8147051" cy="1452283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9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" type="body"/>
          </p:nvPr>
        </p:nvSpPr>
        <p:spPr>
          <a:xfrm>
            <a:off x="498475" y="1550895"/>
            <a:ext cx="3840480" cy="715962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rm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655"/>
              <a:buNone/>
              <a:defRPr b="0" sz="2206"/>
            </a:lvl1pPr>
            <a:lvl2pPr indent="-228600" lvl="1" marL="914400" algn="l">
              <a:spcBef>
                <a:spcPts val="554"/>
              </a:spcBef>
              <a:spcAft>
                <a:spcPts val="0"/>
              </a:spcAft>
              <a:buSzPts val="1363"/>
              <a:buNone/>
              <a:defRPr b="1" sz="1817"/>
            </a:lvl2pPr>
            <a:lvl3pPr indent="-228600" lvl="2" marL="1371600" algn="l">
              <a:spcBef>
                <a:spcPts val="554"/>
              </a:spcBef>
              <a:spcAft>
                <a:spcPts val="0"/>
              </a:spcAft>
              <a:buSzPts val="1265"/>
              <a:buNone/>
              <a:defRPr b="1" sz="1687"/>
            </a:lvl3pPr>
            <a:lvl4pPr indent="-228600" lvl="3" marL="1828800" algn="l">
              <a:spcBef>
                <a:spcPts val="554"/>
              </a:spcBef>
              <a:spcAft>
                <a:spcPts val="0"/>
              </a:spcAft>
              <a:buSzPts val="1120"/>
              <a:buNone/>
              <a:defRPr b="1" sz="1493"/>
            </a:lvl4pPr>
            <a:lvl5pPr indent="-228600" lvl="4" marL="2286000" algn="l">
              <a:spcBef>
                <a:spcPts val="554"/>
              </a:spcBef>
              <a:spcAft>
                <a:spcPts val="0"/>
              </a:spcAft>
              <a:buSzPts val="1120"/>
              <a:buNone/>
              <a:defRPr b="1" sz="1493"/>
            </a:lvl5pPr>
            <a:lvl6pPr indent="-228600" lvl="5" marL="27432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6pPr>
            <a:lvl7pPr indent="-228600" lvl="6" marL="32004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7pPr>
            <a:lvl8pPr indent="-228600" lvl="7" marL="36576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8pPr>
            <a:lvl9pPr indent="-228600" lvl="8" marL="41148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9pPr>
          </a:lstStyle>
          <a:p/>
        </p:txBody>
      </p:sp>
      <p:sp>
        <p:nvSpPr>
          <p:cNvPr id="59" name="Google Shape;59;p7"/>
          <p:cNvSpPr txBox="1"/>
          <p:nvPr>
            <p:ph idx="2" type="body"/>
          </p:nvPr>
        </p:nvSpPr>
        <p:spPr>
          <a:xfrm>
            <a:off x="498475" y="2541494"/>
            <a:ext cx="3840480" cy="3584668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5134" lvl="0" marL="457200" algn="l">
              <a:spcBef>
                <a:spcPts val="1846"/>
              </a:spcBef>
              <a:spcAft>
                <a:spcPts val="0"/>
              </a:spcAft>
              <a:buSzPts val="1363"/>
              <a:buChar char="●"/>
              <a:defRPr sz="1817"/>
            </a:lvl1pPr>
            <a:lvl2pPr indent="-308943" lvl="1" marL="9144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2pPr>
            <a:lvl3pPr indent="-308943" lvl="2" marL="13716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3pPr>
            <a:lvl4pPr indent="-308943" lvl="3" marL="18288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4pPr>
            <a:lvl5pPr indent="-308943" lvl="4" marL="22860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5pPr>
            <a:lvl6pPr indent="-323405" lvl="5" marL="27432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6pPr>
            <a:lvl7pPr indent="-323405" lvl="6" marL="32004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7pPr>
            <a:lvl8pPr indent="-323405" lvl="7" marL="36576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8pPr>
            <a:lvl9pPr indent="-323405" lvl="8" marL="41148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9pPr>
          </a:lstStyle>
          <a:p/>
        </p:txBody>
      </p:sp>
      <p:sp>
        <p:nvSpPr>
          <p:cNvPr id="60" name="Google Shape;60;p7"/>
          <p:cNvSpPr txBox="1"/>
          <p:nvPr>
            <p:ph idx="3" type="body"/>
          </p:nvPr>
        </p:nvSpPr>
        <p:spPr>
          <a:xfrm>
            <a:off x="4805046" y="1550895"/>
            <a:ext cx="3840480" cy="715962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rm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655"/>
              <a:buNone/>
              <a:defRPr b="0" sz="2206"/>
            </a:lvl1pPr>
            <a:lvl2pPr indent="-228600" lvl="1" marL="914400" algn="l">
              <a:spcBef>
                <a:spcPts val="554"/>
              </a:spcBef>
              <a:spcAft>
                <a:spcPts val="0"/>
              </a:spcAft>
              <a:buSzPts val="1363"/>
              <a:buNone/>
              <a:defRPr b="1" sz="1817"/>
            </a:lvl2pPr>
            <a:lvl3pPr indent="-228600" lvl="2" marL="1371600" algn="l">
              <a:spcBef>
                <a:spcPts val="554"/>
              </a:spcBef>
              <a:spcAft>
                <a:spcPts val="0"/>
              </a:spcAft>
              <a:buSzPts val="1265"/>
              <a:buNone/>
              <a:defRPr b="1" sz="1687"/>
            </a:lvl3pPr>
            <a:lvl4pPr indent="-228600" lvl="3" marL="1828800" algn="l">
              <a:spcBef>
                <a:spcPts val="554"/>
              </a:spcBef>
              <a:spcAft>
                <a:spcPts val="0"/>
              </a:spcAft>
              <a:buSzPts val="1120"/>
              <a:buNone/>
              <a:defRPr b="1" sz="1493"/>
            </a:lvl4pPr>
            <a:lvl5pPr indent="-228600" lvl="4" marL="2286000" algn="l">
              <a:spcBef>
                <a:spcPts val="554"/>
              </a:spcBef>
              <a:spcAft>
                <a:spcPts val="0"/>
              </a:spcAft>
              <a:buSzPts val="1120"/>
              <a:buNone/>
              <a:defRPr b="1" sz="1493"/>
            </a:lvl5pPr>
            <a:lvl6pPr indent="-228600" lvl="5" marL="27432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6pPr>
            <a:lvl7pPr indent="-228600" lvl="6" marL="32004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7pPr>
            <a:lvl8pPr indent="-228600" lvl="7" marL="36576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8pPr>
            <a:lvl9pPr indent="-228600" lvl="8" marL="41148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None/>
              <a:defRPr b="1" sz="1493"/>
            </a:lvl9pPr>
          </a:lstStyle>
          <a:p/>
        </p:txBody>
      </p:sp>
      <p:sp>
        <p:nvSpPr>
          <p:cNvPr id="61" name="Google Shape;61;p7"/>
          <p:cNvSpPr txBox="1"/>
          <p:nvPr>
            <p:ph idx="4" type="body"/>
          </p:nvPr>
        </p:nvSpPr>
        <p:spPr>
          <a:xfrm>
            <a:off x="4805046" y="2541494"/>
            <a:ext cx="3840480" cy="3584668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5134" lvl="0" marL="457200" algn="l">
              <a:spcBef>
                <a:spcPts val="1846"/>
              </a:spcBef>
              <a:spcAft>
                <a:spcPts val="0"/>
              </a:spcAft>
              <a:buSzPts val="1363"/>
              <a:buChar char="●"/>
              <a:defRPr sz="1817"/>
            </a:lvl1pPr>
            <a:lvl2pPr indent="-308943" lvl="1" marL="9144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2pPr>
            <a:lvl3pPr indent="-308943" lvl="2" marL="13716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3pPr>
            <a:lvl4pPr indent="-308943" lvl="3" marL="18288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4pPr>
            <a:lvl5pPr indent="-308943" lvl="4" marL="2286000" algn="l">
              <a:spcBef>
                <a:spcPts val="554"/>
              </a:spcBef>
              <a:spcAft>
                <a:spcPts val="0"/>
              </a:spcAft>
              <a:buSzPts val="1265"/>
              <a:buChar char="●"/>
              <a:defRPr sz="1687"/>
            </a:lvl5pPr>
            <a:lvl6pPr indent="-323405" lvl="5" marL="27432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6pPr>
            <a:lvl7pPr indent="-323405" lvl="6" marL="32004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7pPr>
            <a:lvl8pPr indent="-323405" lvl="7" marL="36576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8pPr>
            <a:lvl9pPr indent="-323405" lvl="8" marL="4114800" algn="l">
              <a:spcBef>
                <a:spcPts val="299"/>
              </a:spcBef>
              <a:spcAft>
                <a:spcPts val="0"/>
              </a:spcAft>
              <a:buClr>
                <a:schemeClr val="dk1"/>
              </a:buClr>
              <a:buSzPts val="1493"/>
              <a:buChar char="•"/>
              <a:defRPr sz="1493"/>
            </a:lvl9pPr>
          </a:lstStyle>
          <a:p/>
        </p:txBody>
      </p:sp>
      <p:sp>
        <p:nvSpPr>
          <p:cNvPr id="62" name="Google Shape;62;p7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Google Shape;63;p7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65" name="Google Shape;65;p7"/>
          <p:cNvCxnSpPr/>
          <p:nvPr/>
        </p:nvCxnSpPr>
        <p:spPr>
          <a:xfrm>
            <a:off x="502920" y="2353236"/>
            <a:ext cx="3840480" cy="158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" name="Google Shape;66;p7"/>
          <p:cNvCxnSpPr/>
          <p:nvPr/>
        </p:nvCxnSpPr>
        <p:spPr>
          <a:xfrm>
            <a:off x="4805046" y="2353236"/>
            <a:ext cx="3840480" cy="1588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 showMasterSp="0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8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o" showMasterSp="0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 showMasterSp="0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title"/>
          </p:nvPr>
        </p:nvSpPr>
        <p:spPr>
          <a:xfrm>
            <a:off x="497540" y="416861"/>
            <a:ext cx="3840480" cy="1994647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87"/>
              <a:buFont typeface="Arial"/>
              <a:buNone/>
              <a:defRPr b="0" sz="408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" type="body"/>
          </p:nvPr>
        </p:nvSpPr>
        <p:spPr>
          <a:xfrm>
            <a:off x="4792532" y="403414"/>
            <a:ext cx="3840480" cy="5722751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15134" lvl="0" marL="457200" algn="l">
              <a:spcBef>
                <a:spcPts val="1846"/>
              </a:spcBef>
              <a:spcAft>
                <a:spcPts val="0"/>
              </a:spcAft>
              <a:buSzPts val="1363"/>
              <a:buChar char="●"/>
              <a:defRPr sz="1817"/>
            </a:lvl1pPr>
            <a:lvl2pPr indent="-315134" lvl="1" marL="914400" algn="l">
              <a:spcBef>
                <a:spcPts val="554"/>
              </a:spcBef>
              <a:spcAft>
                <a:spcPts val="0"/>
              </a:spcAft>
              <a:buSzPts val="1363"/>
              <a:buChar char="●"/>
              <a:defRPr sz="1817"/>
            </a:lvl2pPr>
            <a:lvl3pPr indent="-315134" lvl="2" marL="1371600" algn="l">
              <a:spcBef>
                <a:spcPts val="554"/>
              </a:spcBef>
              <a:spcAft>
                <a:spcPts val="0"/>
              </a:spcAft>
              <a:buSzPts val="1363"/>
              <a:buChar char="●"/>
              <a:defRPr sz="1817"/>
            </a:lvl3pPr>
            <a:lvl4pPr indent="-315134" lvl="3" marL="1828800" algn="l">
              <a:spcBef>
                <a:spcPts val="554"/>
              </a:spcBef>
              <a:spcAft>
                <a:spcPts val="0"/>
              </a:spcAft>
              <a:buSzPts val="1363"/>
              <a:buChar char="●"/>
              <a:defRPr sz="1817"/>
            </a:lvl4pPr>
            <a:lvl5pPr indent="-315134" lvl="4" marL="2286000" algn="l">
              <a:spcBef>
                <a:spcPts val="554"/>
              </a:spcBef>
              <a:spcAft>
                <a:spcPts val="0"/>
              </a:spcAft>
              <a:buSzPts val="1363"/>
              <a:buChar char="●"/>
              <a:defRPr sz="1817"/>
            </a:lvl5pPr>
            <a:lvl6pPr indent="-343979" lvl="5" marL="274320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Char char="•"/>
              <a:defRPr sz="1817"/>
            </a:lvl6pPr>
            <a:lvl7pPr indent="-343979" lvl="6" marL="320040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Char char="•"/>
              <a:defRPr sz="1817"/>
            </a:lvl7pPr>
            <a:lvl8pPr indent="-343979" lvl="7" marL="365760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Char char="•"/>
              <a:defRPr sz="1817"/>
            </a:lvl8pPr>
            <a:lvl9pPr indent="-343979" lvl="8" marL="411480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Char char="•"/>
              <a:defRPr sz="1817"/>
            </a:lvl9pPr>
          </a:lstStyle>
          <a:p/>
        </p:txBody>
      </p:sp>
      <p:sp>
        <p:nvSpPr>
          <p:cNvPr id="79" name="Google Shape;79;p10"/>
          <p:cNvSpPr txBox="1"/>
          <p:nvPr>
            <p:ph idx="2" type="body"/>
          </p:nvPr>
        </p:nvSpPr>
        <p:spPr>
          <a:xfrm>
            <a:off x="497540" y="2438400"/>
            <a:ext cx="3840480" cy="3316942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228600" lvl="0" marL="457200" algn="ctr">
              <a:spcBef>
                <a:spcPts val="1846"/>
              </a:spcBef>
              <a:spcAft>
                <a:spcPts val="0"/>
              </a:spcAft>
              <a:buSzPts val="1168"/>
              <a:buNone/>
              <a:defRPr sz="1557"/>
            </a:lvl1pPr>
            <a:lvl2pPr indent="-228600" lvl="1" marL="914400" algn="l">
              <a:spcBef>
                <a:spcPts val="554"/>
              </a:spcBef>
              <a:spcAft>
                <a:spcPts val="0"/>
              </a:spcAft>
              <a:buSzPts val="827"/>
              <a:buNone/>
              <a:defRPr sz="1103"/>
            </a:lvl2pPr>
            <a:lvl3pPr indent="-228600" lvl="2" marL="1371600" algn="l">
              <a:spcBef>
                <a:spcPts val="554"/>
              </a:spcBef>
              <a:spcAft>
                <a:spcPts val="0"/>
              </a:spcAft>
              <a:buSzPts val="681"/>
              <a:buNone/>
              <a:defRPr sz="908"/>
            </a:lvl3pPr>
            <a:lvl4pPr indent="-228600" lvl="3" marL="1828800" algn="l">
              <a:spcBef>
                <a:spcPts val="554"/>
              </a:spcBef>
              <a:spcAft>
                <a:spcPts val="0"/>
              </a:spcAft>
              <a:buSzPts val="633"/>
              <a:buNone/>
              <a:defRPr sz="843"/>
            </a:lvl4pPr>
            <a:lvl5pPr indent="-228600" lvl="4" marL="2286000" algn="l">
              <a:spcBef>
                <a:spcPts val="554"/>
              </a:spcBef>
              <a:spcAft>
                <a:spcPts val="0"/>
              </a:spcAft>
              <a:buSzPts val="633"/>
              <a:buNone/>
              <a:defRPr sz="843"/>
            </a:lvl5pPr>
            <a:lvl6pPr indent="-228600" lvl="5" marL="27432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6pPr>
            <a:lvl7pPr indent="-228600" lvl="6" marL="32004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7pPr>
            <a:lvl8pPr indent="-228600" lvl="7" marL="36576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8pPr>
            <a:lvl9pPr indent="-228600" lvl="8" marL="4114800" algn="l">
              <a:spcBef>
                <a:spcPts val="169"/>
              </a:spcBef>
              <a:spcAft>
                <a:spcPts val="0"/>
              </a:spcAft>
              <a:buClr>
                <a:schemeClr val="dk1"/>
              </a:buClr>
              <a:buSzPts val="844"/>
              <a:buNone/>
              <a:defRPr sz="843"/>
            </a:lvl9pPr>
          </a:lstStyle>
          <a:p/>
        </p:txBody>
      </p:sp>
      <p:sp>
        <p:nvSpPr>
          <p:cNvPr id="80" name="Google Shape;80;p10"/>
          <p:cNvSpPr txBox="1"/>
          <p:nvPr>
            <p:ph idx="10" type="dt"/>
          </p:nvPr>
        </p:nvSpPr>
        <p:spPr>
          <a:xfrm>
            <a:off x="0" y="6126164"/>
            <a:ext cx="6629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915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231643" y="215358"/>
            <a:ext cx="8147051" cy="521764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9"/>
              <a:buFont typeface="Arial"/>
              <a:buNone/>
              <a:defRPr b="0" i="0" sz="3309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98475" y="974617"/>
            <a:ext cx="8147051" cy="5151547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>
            <a:lvl1pPr indent="-324373" lvl="0" marL="457200" marR="0" rtl="0" algn="l">
              <a:spcBef>
                <a:spcPts val="1846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●"/>
              <a:defRPr b="0" i="0" sz="2011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5134" lvl="1" marL="914400" marR="0" rtl="0" algn="l">
              <a:spcBef>
                <a:spcPts val="554"/>
              </a:spcBef>
              <a:spcAft>
                <a:spcPts val="0"/>
              </a:spcAft>
              <a:buClr>
                <a:srgbClr val="7F7F7F"/>
              </a:buClr>
              <a:buSzPts val="1363"/>
              <a:buFont typeface="Noto Sans Symbols"/>
              <a:buChar char="●"/>
              <a:defRPr b="0" i="0" sz="1817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8943" lvl="2" marL="1371600" marR="0" rtl="0" algn="l">
              <a:spcBef>
                <a:spcPts val="554"/>
              </a:spcBef>
              <a:spcAft>
                <a:spcPts val="0"/>
              </a:spcAft>
              <a:buClr>
                <a:srgbClr val="3F3F3F"/>
              </a:buClr>
              <a:buSzPts val="1265"/>
              <a:buFont typeface="Noto Sans Symbols"/>
              <a:buChar char="●"/>
              <a:defRPr b="0" i="0" sz="1687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8943" lvl="3" marL="1828800" marR="0" rtl="0" algn="l">
              <a:spcBef>
                <a:spcPts val="554"/>
              </a:spcBef>
              <a:spcAft>
                <a:spcPts val="0"/>
              </a:spcAft>
              <a:buClr>
                <a:srgbClr val="7F7F7F"/>
              </a:buClr>
              <a:buSzPts val="1265"/>
              <a:buFont typeface="Noto Sans Symbols"/>
              <a:buChar char="●"/>
              <a:defRPr b="0" i="0" sz="1687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8943" lvl="4" marL="2286000" marR="0" rtl="0" algn="l">
              <a:spcBef>
                <a:spcPts val="554"/>
              </a:spcBef>
              <a:spcAft>
                <a:spcPts val="0"/>
              </a:spcAft>
              <a:buClr>
                <a:srgbClr val="3F3F3F"/>
              </a:buClr>
              <a:buSzPts val="1265"/>
              <a:buFont typeface="Noto Sans Symbols"/>
              <a:buChar char="●"/>
              <a:defRPr b="0" i="0" sz="1687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3979" lvl="5" marL="2743200" marR="0" rtl="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Font typeface="Arial"/>
              <a:buChar char="•"/>
              <a:defRPr b="0" i="0" sz="181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3979" lvl="6" marL="3200400" marR="0" rtl="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Font typeface="Arial"/>
              <a:buChar char="•"/>
              <a:defRPr b="0" i="0" sz="181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3979" lvl="7" marL="3657600" marR="0" rtl="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Font typeface="Arial"/>
              <a:buChar char="•"/>
              <a:defRPr b="0" i="0" sz="181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3979" lvl="8" marL="4114800" marR="0" rtl="0" algn="l">
              <a:spcBef>
                <a:spcPts val="363"/>
              </a:spcBef>
              <a:spcAft>
                <a:spcPts val="0"/>
              </a:spcAft>
              <a:buClr>
                <a:schemeClr val="dk1"/>
              </a:buClr>
              <a:buSzPts val="1817"/>
              <a:buFont typeface="Arial"/>
              <a:buChar char="•"/>
              <a:defRPr b="0" i="0" sz="1817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231641" y="6374839"/>
            <a:ext cx="552132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038"/>
              <a:buFont typeface="Arial"/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15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309596" y="6356352"/>
            <a:ext cx="64166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38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152.228.217.51:8086/orgs/cb5ad7b95b9941f6/dashboards/0958969cc1146000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8ODx5j3iX79xdGshy4iN2iT5x8bvazSx/view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w_aK-C7gqBy6crEfuZ9VORLGSgM4ouTl/view" TargetMode="External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>
            <a:off x="0" y="3814226"/>
            <a:ext cx="9143999" cy="3043774"/>
          </a:xfrm>
          <a:prstGeom prst="rect">
            <a:avLst/>
          </a:prstGeom>
          <a:solidFill>
            <a:srgbClr val="607D8B">
              <a:alpha val="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4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0" y="3332179"/>
            <a:ext cx="9144000" cy="482046"/>
          </a:xfrm>
          <a:prstGeom prst="rect">
            <a:avLst/>
          </a:prstGeom>
          <a:noFill/>
          <a:ln cap="flat" cmpd="sng" w="28575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42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414310" y="199900"/>
            <a:ext cx="8375080" cy="1292783"/>
          </a:xfrm>
          <a:prstGeom prst="rect">
            <a:avLst/>
          </a:prstGeom>
          <a:noFill/>
          <a:ln>
            <a:noFill/>
          </a:ln>
        </p:spPr>
        <p:txBody>
          <a:bodyPr anchorCtr="0" anchor="t" bIns="42175" lIns="84375" spcFirstLastPara="1" rIns="84375" wrap="square" tIns="421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-IT" sz="4282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Laboratorio IoT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557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Prof. Paolo Napoletano</a:t>
            </a:r>
            <a:endParaRPr sz="1557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8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a.a. 2021/2022</a:t>
            </a:r>
            <a:endParaRPr sz="908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" name="Google Shape;115;p15"/>
          <p:cNvGrpSpPr/>
          <p:nvPr/>
        </p:nvGrpSpPr>
        <p:grpSpPr>
          <a:xfrm>
            <a:off x="0" y="910288"/>
            <a:ext cx="9144000" cy="45719"/>
            <a:chOff x="0" y="1323762"/>
            <a:chExt cx="13001626" cy="45719"/>
          </a:xfrm>
        </p:grpSpPr>
        <p:sp>
          <p:nvSpPr>
            <p:cNvPr id="116" name="Google Shape;116;p15"/>
            <p:cNvSpPr/>
            <p:nvPr/>
          </p:nvSpPr>
          <p:spPr>
            <a:xfrm>
              <a:off x="3565462" y="1323762"/>
              <a:ext cx="9436164" cy="45719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3120479" y="1323762"/>
              <a:ext cx="450000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244982" y="1323762"/>
              <a:ext cx="450000" cy="45719"/>
            </a:xfrm>
            <a:prstGeom prst="rect">
              <a:avLst/>
            </a:prstGeom>
            <a:solidFill>
              <a:srgbClr val="FF2600">
                <a:alpha val="7882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00000" y="1323762"/>
              <a:ext cx="450000" cy="45719"/>
            </a:xfrm>
            <a:prstGeom prst="rect">
              <a:avLst/>
            </a:prstGeom>
            <a:solidFill>
              <a:srgbClr val="FF93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350000" y="1323762"/>
              <a:ext cx="450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900000" y="1323762"/>
              <a:ext cx="450000" cy="45719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450000" y="1323762"/>
              <a:ext cx="450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0" y="1323762"/>
              <a:ext cx="450000" cy="45719"/>
            </a:xfrm>
            <a:prstGeom prst="rect">
              <a:avLst/>
            </a:prstGeom>
            <a:solidFill>
              <a:srgbClr val="76D6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689964" y="1323762"/>
              <a:ext cx="450000" cy="45719"/>
            </a:xfrm>
            <a:prstGeom prst="rect">
              <a:avLst/>
            </a:prstGeom>
            <a:solidFill>
              <a:srgbClr val="945200">
                <a:alpha val="9254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42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15"/>
          <p:cNvSpPr/>
          <p:nvPr/>
        </p:nvSpPr>
        <p:spPr>
          <a:xfrm>
            <a:off x="474167" y="3292950"/>
            <a:ext cx="8254493" cy="1549455"/>
          </a:xfrm>
          <a:prstGeom prst="rect">
            <a:avLst/>
          </a:prstGeom>
          <a:noFill/>
          <a:ln>
            <a:noFill/>
          </a:ln>
        </p:spPr>
        <p:txBody>
          <a:bodyPr anchorCtr="0" anchor="t" bIns="42175" lIns="84375" spcFirstLastPara="1" rIns="84375" wrap="square" tIns="421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115">
                <a:solidFill>
                  <a:srgbClr val="3F3F3F"/>
                </a:solidFill>
              </a:rPr>
              <a:t>Home Monitor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-IT" sz="16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Team</a:t>
            </a:r>
            <a:endParaRPr/>
          </a:p>
          <a:p>
            <a:pPr indent="-444979" lvl="0" marL="444979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ourier New"/>
              <a:buChar char="o"/>
            </a:pPr>
            <a:r>
              <a:rPr b="1" lang="it-IT" sz="1600">
                <a:solidFill>
                  <a:srgbClr val="3F3F3F"/>
                </a:solidFill>
              </a:rPr>
              <a:t>Gabriele De Rosa 829835</a:t>
            </a:r>
            <a:endParaRPr/>
          </a:p>
          <a:p>
            <a:pPr indent="-444979" lvl="0" marL="444979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Courier New"/>
              <a:buChar char="o"/>
            </a:pPr>
            <a:r>
              <a:rPr b="1" lang="it-IT" sz="1600">
                <a:solidFill>
                  <a:srgbClr val="3F3F3F"/>
                </a:solidFill>
              </a:rPr>
              <a:t>Federica Di Lauro 829470</a:t>
            </a:r>
            <a:endParaRPr b="1" sz="16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InfluxDB</a:t>
            </a:r>
            <a:endParaRPr/>
          </a:p>
        </p:txBody>
      </p:sp>
      <p:sp>
        <p:nvSpPr>
          <p:cNvPr id="205" name="Google Shape;205;p24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06" name="Google Shape;206;p24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system: choices, parameters, use cases</a:t>
            </a:r>
            <a:endParaRPr/>
          </a:p>
        </p:txBody>
      </p:sp>
      <p:sp>
        <p:nvSpPr>
          <p:cNvPr id="207" name="Google Shape;207;p24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208" name="Google Shape;208;p24"/>
          <p:cNvSpPr txBox="1"/>
          <p:nvPr/>
        </p:nvSpPr>
        <p:spPr>
          <a:xfrm>
            <a:off x="87750" y="1788900"/>
            <a:ext cx="8967300" cy="22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11">
                <a:solidFill>
                  <a:srgbClr val="3F3F3F"/>
                </a:solidFill>
              </a:rPr>
              <a:t>Vantaggi di InfluxDB:</a:t>
            </a:r>
            <a:endParaRPr sz="2011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Time series database, ideale per il logging dei dati sensoriali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Facilità di modifica dello schema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100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Disponibilità di strumenti per la creazione di dashboard integrate al database</a:t>
            </a:r>
            <a:endParaRPr sz="201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InfluxDB dashboard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0" y="5073801"/>
            <a:ext cx="9144000" cy="288000"/>
          </a:xfrm>
          <a:prstGeom prst="rect">
            <a:avLst/>
          </a:prstGeom>
        </p:spPr>
        <p:txBody>
          <a:bodyPr anchorCtr="0" anchor="t" bIns="65025" lIns="130050" spcFirstLastPara="1" rIns="130050" wrap="square" tIns="65025">
            <a:normAutofit fontScale="85000" lnSpcReduction="20000"/>
          </a:bodyPr>
          <a:lstStyle/>
          <a:p>
            <a:pPr indent="0" lvl="0" marL="0" rtl="0" algn="l">
              <a:spcBef>
                <a:spcPts val="1846"/>
              </a:spcBef>
              <a:spcAft>
                <a:spcPts val="0"/>
              </a:spcAft>
              <a:buNone/>
            </a:pPr>
            <a:r>
              <a:rPr lang="it-IT" sz="1511" u="sng">
                <a:solidFill>
                  <a:schemeClr val="hlink"/>
                </a:solidFill>
                <a:hlinkClick r:id="rId3"/>
              </a:rPr>
              <a:t>http://152.228.217.51:8086/orgs/cb5ad7b95b9941f6/dashboards/0958969cc1146000</a:t>
            </a:r>
            <a:endParaRPr sz="1511"/>
          </a:p>
        </p:txBody>
      </p:sp>
      <p:sp>
        <p:nvSpPr>
          <p:cNvPr id="216" name="Google Shape;216;p25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73537"/>
            <a:ext cx="9143999" cy="354872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5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Demo 1</a:t>
            </a:r>
            <a:endParaRPr/>
          </a:p>
        </p:txBody>
      </p:sp>
      <p:sp>
        <p:nvSpPr>
          <p:cNvPr id="225" name="Google Shape;225;p26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26" name="Google Shape;226;p26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pic>
        <p:nvPicPr>
          <p:cNvPr id="227" name="Google Shape;227;p26" title="video5465307762030287528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975" y="1067176"/>
            <a:ext cx="6910050" cy="5182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Demo 2</a:t>
            </a:r>
            <a:endParaRPr/>
          </a:p>
        </p:txBody>
      </p:sp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35" name="Google Shape;235;p27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pic>
        <p:nvPicPr>
          <p:cNvPr id="236" name="Google Shape;236;p27" title="video546530776203028752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7063" y="1067225"/>
            <a:ext cx="6909875" cy="51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0" y="448"/>
            <a:ext cx="9142883" cy="66719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Final remarks</a:t>
            </a:r>
            <a:endParaRPr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0" y="1040052"/>
            <a:ext cx="9143999" cy="5428241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/>
          <a:p>
            <a:pPr indent="-326155" lvl="0" marL="421929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t/>
            </a:r>
            <a:endParaRPr/>
          </a:p>
          <a:p>
            <a:pPr indent="-326156" lvl="0" marL="421930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t/>
            </a:r>
            <a:endParaRPr/>
          </a:p>
        </p:txBody>
      </p:sp>
      <p:sp>
        <p:nvSpPr>
          <p:cNvPr id="243" name="Google Shape;243;p28"/>
          <p:cNvSpPr txBox="1"/>
          <p:nvPr>
            <p:ph idx="12" type="sldNum"/>
          </p:nvPr>
        </p:nvSpPr>
        <p:spPr>
          <a:xfrm>
            <a:off x="8262832" y="6627478"/>
            <a:ext cx="641664" cy="224557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44" name="Google Shape;244;p28"/>
          <p:cNvSpPr txBox="1"/>
          <p:nvPr>
            <p:ph idx="2" type="body"/>
          </p:nvPr>
        </p:nvSpPr>
        <p:spPr>
          <a:xfrm>
            <a:off x="-1" y="562107"/>
            <a:ext cx="9144001" cy="325443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Results, Discussion, conclusion </a:t>
            </a:r>
            <a:endParaRPr/>
          </a:p>
        </p:txBody>
      </p:sp>
      <p:sp>
        <p:nvSpPr>
          <p:cNvPr id="245" name="Google Shape;245;p28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246" name="Google Shape;246;p28"/>
          <p:cNvSpPr txBox="1"/>
          <p:nvPr/>
        </p:nvSpPr>
        <p:spPr>
          <a:xfrm>
            <a:off x="320550" y="1356725"/>
            <a:ext cx="8502900" cy="37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11">
                <a:solidFill>
                  <a:srgbClr val="3F3F3F"/>
                </a:solidFill>
              </a:rPr>
              <a:t>Il sistema rispetta le aspettative iniziali.</a:t>
            </a:r>
            <a:endParaRPr sz="2011">
              <a:solidFill>
                <a:srgbClr val="3F3F3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11">
                <a:solidFill>
                  <a:srgbClr val="3F3F3F"/>
                </a:solidFill>
              </a:rPr>
              <a:t>Il sistema risulta facilmente estendibile ad una moltitudine di schede e sensori posizionabili in tutta la casa per formare una vera e propria rete di sensori.</a:t>
            </a:r>
            <a:endParaRPr sz="2011">
              <a:solidFill>
                <a:srgbClr val="3F3F3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11">
                <a:solidFill>
                  <a:srgbClr val="3F3F3F"/>
                </a:solidFill>
              </a:rPr>
              <a:t>Il sistema risulta estendibile anche a livello di interazione utente, con l’aggiunta di una interfaccia web (e/o altro tipo di interfaccia) per la </a:t>
            </a:r>
            <a:r>
              <a:rPr lang="it-IT" sz="2011">
                <a:solidFill>
                  <a:srgbClr val="3F3F3F"/>
                </a:solidFill>
              </a:rPr>
              <a:t>gestione</a:t>
            </a:r>
            <a:r>
              <a:rPr lang="it-IT" sz="2011">
                <a:solidFill>
                  <a:srgbClr val="3F3F3F"/>
                </a:solidFill>
              </a:rPr>
              <a:t> remota delle interazioni eseguite al momento solo dai bottoni fisici.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0" y="448"/>
            <a:ext cx="9142883" cy="66719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Materials</a:t>
            </a:r>
            <a:endParaRPr/>
          </a:p>
        </p:txBody>
      </p:sp>
      <p:sp>
        <p:nvSpPr>
          <p:cNvPr id="131" name="Google Shape;131;p16"/>
          <p:cNvSpPr txBox="1"/>
          <p:nvPr>
            <p:ph idx="1" type="body"/>
          </p:nvPr>
        </p:nvSpPr>
        <p:spPr>
          <a:xfrm>
            <a:off x="279000" y="1740525"/>
            <a:ext cx="4293000" cy="3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/>
          <a:p>
            <a:pPr indent="-326155" lvl="0" marL="421929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rPr lang="it-IT"/>
              <a:t>Scheda 1 (Screen):</a:t>
            </a:r>
            <a:endParaRPr/>
          </a:p>
          <a:p>
            <a:pPr indent="-326155" lvl="0" marL="421929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t/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ESP8266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Breadboard 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Key Switch Module (KY-004) x3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Active Buzzer Module (KY-012)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Display 2x16 (2 Righe X 16 Caratteri) </a:t>
            </a:r>
            <a:r>
              <a:rPr lang="it-IT"/>
              <a:t>‑ LCD1602A</a:t>
            </a:r>
            <a:endParaRPr/>
          </a:p>
        </p:txBody>
      </p:sp>
      <p:sp>
        <p:nvSpPr>
          <p:cNvPr id="132" name="Google Shape;132;p16"/>
          <p:cNvSpPr txBox="1"/>
          <p:nvPr>
            <p:ph idx="12" type="sldNum"/>
          </p:nvPr>
        </p:nvSpPr>
        <p:spPr>
          <a:xfrm>
            <a:off x="8262832" y="6627478"/>
            <a:ext cx="641664" cy="224557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33" name="Google Shape;133;p16"/>
          <p:cNvSpPr txBox="1"/>
          <p:nvPr>
            <p:ph idx="2" type="body"/>
          </p:nvPr>
        </p:nvSpPr>
        <p:spPr>
          <a:xfrm>
            <a:off x="-1" y="562107"/>
            <a:ext cx="9144001" cy="325443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of the ingredients employed</a:t>
            </a:r>
            <a:endParaRPr/>
          </a:p>
        </p:txBody>
      </p:sp>
      <p:sp>
        <p:nvSpPr>
          <p:cNvPr id="134" name="Google Shape;134;p16"/>
          <p:cNvSpPr txBox="1"/>
          <p:nvPr>
            <p:ph idx="11" type="ftr"/>
          </p:nvPr>
        </p:nvSpPr>
        <p:spPr>
          <a:xfrm>
            <a:off x="0" y="6649237"/>
            <a:ext cx="3652267" cy="128767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135" name="Google Shape;135;p16"/>
          <p:cNvSpPr txBox="1"/>
          <p:nvPr>
            <p:ph idx="1" type="body"/>
          </p:nvPr>
        </p:nvSpPr>
        <p:spPr>
          <a:xfrm>
            <a:off x="4889600" y="1729663"/>
            <a:ext cx="4014900" cy="38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rmAutofit/>
          </a:bodyPr>
          <a:lstStyle/>
          <a:p>
            <a:pPr indent="-326155" lvl="0" marL="421929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rPr lang="it-IT"/>
              <a:t>Scheda 2 (Sensors):</a:t>
            </a:r>
            <a:endParaRPr/>
          </a:p>
          <a:p>
            <a:pPr indent="-326155" lvl="0" marL="421929" rtl="0" algn="l">
              <a:spcBef>
                <a:spcPts val="0"/>
              </a:spcBef>
              <a:spcAft>
                <a:spcPts val="0"/>
              </a:spcAft>
              <a:buSzPts val="1508"/>
              <a:buNone/>
            </a:pPr>
            <a:r>
              <a:t/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ESP8266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Breadboard 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Photo Resistor Module (KY‑018)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Temperature And Humidity Sensor Module (KY‑015)</a:t>
            </a:r>
            <a:endParaRPr/>
          </a:p>
          <a:p>
            <a:pPr indent="-324373" lvl="0" marL="457200" rtl="0" algn="l">
              <a:spcBef>
                <a:spcPts val="0"/>
              </a:spcBef>
              <a:spcAft>
                <a:spcPts val="0"/>
              </a:spcAft>
              <a:buSzPts val="1508"/>
              <a:buChar char="-"/>
            </a:pPr>
            <a:r>
              <a:rPr lang="it-IT"/>
              <a:t>Flame Detection Sensor Module (KY‑026)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Materials</a:t>
            </a:r>
            <a:endParaRPr/>
          </a:p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42" name="Google Shape;142;p17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of the ingredients employed</a:t>
            </a:r>
            <a:endParaRPr/>
          </a:p>
        </p:txBody>
      </p:sp>
      <p:sp>
        <p:nvSpPr>
          <p:cNvPr id="143" name="Google Shape;143;p17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pic>
        <p:nvPicPr>
          <p:cNvPr id="144" name="Google Shape;1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00" y="1364182"/>
            <a:ext cx="8839204" cy="4691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Materials</a:t>
            </a:r>
            <a:endParaRPr/>
          </a:p>
        </p:txBody>
      </p:sp>
      <p:sp>
        <p:nvSpPr>
          <p:cNvPr id="150" name="Google Shape;150;p18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51" name="Google Shape;151;p18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of the ingredients employed</a:t>
            </a:r>
            <a:endParaRPr/>
          </a:p>
        </p:txBody>
      </p:sp>
      <p:sp>
        <p:nvSpPr>
          <p:cNvPr id="152" name="Google Shape;152;p18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</a:t>
            </a:r>
            <a:r>
              <a:rPr lang="it-IT"/>
              <a:t>unishare</a:t>
            </a:r>
            <a:r>
              <a:rPr lang="it-IT"/>
              <a:t> - Laboratorio IoT@UniMiB</a:t>
            </a:r>
            <a:endParaRPr/>
          </a:p>
        </p:txBody>
      </p:sp>
      <p:pic>
        <p:nvPicPr>
          <p:cNvPr id="153" name="Google Shape;15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0007"/>
            <a:ext cx="8839202" cy="4442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Materials</a:t>
            </a:r>
            <a:endParaRPr/>
          </a:p>
        </p:txBody>
      </p:sp>
      <p:sp>
        <p:nvSpPr>
          <p:cNvPr id="159" name="Google Shape;159;p19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60" name="Google Shape;160;p19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of the ingredients employed</a:t>
            </a:r>
            <a:endParaRPr/>
          </a:p>
        </p:txBody>
      </p:sp>
      <p:sp>
        <p:nvSpPr>
          <p:cNvPr id="161" name="Google Shape;161;p19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b="18449" l="10794" r="1162" t="3144"/>
          <a:stretch/>
        </p:blipFill>
        <p:spPr>
          <a:xfrm>
            <a:off x="4791725" y="2055575"/>
            <a:ext cx="4112799" cy="274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9"/>
          <p:cNvPicPr preferRelativeResize="0"/>
          <p:nvPr/>
        </p:nvPicPr>
        <p:blipFill rotWithShape="1">
          <a:blip r:embed="rId4">
            <a:alphaModFix/>
          </a:blip>
          <a:srcRect b="0" l="14445" r="9526" t="0"/>
          <a:stretch/>
        </p:blipFill>
        <p:spPr>
          <a:xfrm>
            <a:off x="273500" y="1690063"/>
            <a:ext cx="3991224" cy="393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Use case</a:t>
            </a:r>
            <a:endParaRPr/>
          </a:p>
        </p:txBody>
      </p:sp>
      <p:sp>
        <p:nvSpPr>
          <p:cNvPr id="169" name="Google Shape;169;p20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70" name="Google Shape;170;p20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system: choices, parameters, use cases</a:t>
            </a:r>
            <a:endParaRPr/>
          </a:p>
        </p:txBody>
      </p:sp>
      <p:sp>
        <p:nvSpPr>
          <p:cNvPr id="171" name="Google Shape;171;p20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</a:t>
            </a:r>
            <a:r>
              <a:rPr lang="it-IT"/>
              <a:t>unishare</a:t>
            </a:r>
            <a:r>
              <a:rPr lang="it-IT"/>
              <a:t> - Laboratorio IoT@UniMiB</a:t>
            </a:r>
            <a:endParaRPr/>
          </a:p>
        </p:txBody>
      </p:sp>
      <p:sp>
        <p:nvSpPr>
          <p:cNvPr id="172" name="Google Shape;172;p20"/>
          <p:cNvSpPr txBox="1"/>
          <p:nvPr/>
        </p:nvSpPr>
        <p:spPr>
          <a:xfrm>
            <a:off x="87750" y="1788900"/>
            <a:ext cx="8967300" cy="3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Arial"/>
              <a:buNone/>
            </a:pPr>
            <a:r>
              <a:rPr lang="it-IT" sz="2011">
                <a:solidFill>
                  <a:srgbClr val="3F3F3F"/>
                </a:solidFill>
              </a:rPr>
              <a:t>Sistema di domotica per il monitoraggio di dati sensoriali.</a:t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Arial"/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8"/>
              <a:buFont typeface="Arial"/>
              <a:buNone/>
            </a:pPr>
            <a:r>
              <a:rPr lang="it-IT" sz="2011">
                <a:solidFill>
                  <a:srgbClr val="3F3F3F"/>
                </a:solidFill>
              </a:rPr>
              <a:t>Il sistema di sensori può essere posizionato in una stanza e il sistema di visualizzazione e interazione in un’altra per permettere il monitoraggio in tempo reale.</a:t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11">
                <a:solidFill>
                  <a:srgbClr val="3F3F3F"/>
                </a:solidFill>
              </a:rPr>
              <a:t>Il sistema è facilmente estendibile posizionando più schede dotate di sensori in più stanze.</a:t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11">
              <a:solidFill>
                <a:srgbClr val="3F3F3F"/>
              </a:solidFill>
            </a:endParaRPr>
          </a:p>
          <a:p>
            <a:pPr indent="0" lvl="0" marL="8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11">
                <a:solidFill>
                  <a:srgbClr val="3F3F3F"/>
                </a:solidFill>
              </a:rPr>
              <a:t>È inoltre presente una dashboard web su InfluxDB per il monitoraggio da remoto e visualizzazione di statistiche su periodi di tempo selezionabili.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Method</a:t>
            </a:r>
            <a:endParaRPr/>
          </a:p>
        </p:txBody>
      </p:sp>
      <p:sp>
        <p:nvSpPr>
          <p:cNvPr id="178" name="Google Shape;178;p21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79" name="Google Shape;179;p21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system: choices, parameters, use cases</a:t>
            </a:r>
            <a:endParaRPr/>
          </a:p>
        </p:txBody>
      </p:sp>
      <p:sp>
        <p:nvSpPr>
          <p:cNvPr id="180" name="Google Shape;180;p21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87750" y="1788900"/>
            <a:ext cx="8967300" cy="42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00">
                <a:solidFill>
                  <a:srgbClr val="3F3F3F"/>
                </a:solidFill>
              </a:rPr>
              <a:t>Il sistema è composto da 2 dispositivi ESP8266 e un database. Nel dettaglio:</a:t>
            </a:r>
            <a:endParaRPr sz="20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un dispositivo per 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rilevamento di dati da alcuni sensori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logging dei dati ottenuti su un database remoto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un dispositivo per 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scaricamento degli ultimi dati dal database remoto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visualizzazione dei dati aggiornati in tempo reale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riproduzione di un allarme in caso di determinate condizioni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un database InfluxDB hostato su VPS in cloud</a:t>
            </a:r>
            <a:endParaRPr sz="2011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ESP8266 Sensors</a:t>
            </a:r>
            <a:endParaRPr/>
          </a:p>
        </p:txBody>
      </p:sp>
      <p:sp>
        <p:nvSpPr>
          <p:cNvPr id="187" name="Google Shape;187;p22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88" name="Google Shape;188;p22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system: choices, parameters, use cases</a:t>
            </a:r>
            <a:endParaRPr/>
          </a:p>
        </p:txBody>
      </p:sp>
      <p:sp>
        <p:nvSpPr>
          <p:cNvPr id="189" name="Google Shape;189;p22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190" name="Google Shape;190;p22"/>
          <p:cNvSpPr txBox="1"/>
          <p:nvPr/>
        </p:nvSpPr>
        <p:spPr>
          <a:xfrm>
            <a:off x="87750" y="1788900"/>
            <a:ext cx="89673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Logging dei dati su un database InfluxDB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Elenco dei dati raccolti dai relativi sensori: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Temperatura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Umidità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Temperatura percepita (</a:t>
            </a:r>
            <a:r>
              <a:rPr i="1" lang="it-IT" sz="2000">
                <a:solidFill>
                  <a:srgbClr val="3F3F3F"/>
                </a:solidFill>
              </a:rPr>
              <a:t>ricavata algoritmicamente dai dati</a:t>
            </a:r>
            <a:r>
              <a:rPr lang="it-IT" sz="2000">
                <a:solidFill>
                  <a:srgbClr val="3F3F3F"/>
                </a:solidFill>
              </a:rPr>
              <a:t>)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Luminosità, dal quale determiniamo lo stato di “Luce”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Presenza di Fiamme, dal quale determiniamo la presenza di incendi</a:t>
            </a:r>
            <a:endParaRPr sz="2000">
              <a:solidFill>
                <a:srgbClr val="3F3F3F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Noto Sans Symbols"/>
              <a:buChar char="-"/>
            </a:pPr>
            <a:r>
              <a:rPr lang="it-IT" sz="2000">
                <a:solidFill>
                  <a:srgbClr val="3F3F3F"/>
                </a:solidFill>
              </a:rPr>
              <a:t>Potenza del segnale WiFi</a:t>
            </a:r>
            <a:endParaRPr sz="20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0" y="448"/>
            <a:ext cx="91428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b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300"/>
              <a:buFont typeface="Arial"/>
              <a:buNone/>
            </a:pPr>
            <a:r>
              <a:rPr lang="it-IT"/>
              <a:t>ESP8266 Screen</a:t>
            </a:r>
            <a:endParaRPr/>
          </a:p>
        </p:txBody>
      </p:sp>
      <p:sp>
        <p:nvSpPr>
          <p:cNvPr id="196" name="Google Shape;196;p23"/>
          <p:cNvSpPr txBox="1"/>
          <p:nvPr>
            <p:ph idx="12" type="sldNum"/>
          </p:nvPr>
        </p:nvSpPr>
        <p:spPr>
          <a:xfrm>
            <a:off x="8262832" y="6627478"/>
            <a:ext cx="641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97" name="Google Shape;197;p23"/>
          <p:cNvSpPr txBox="1"/>
          <p:nvPr>
            <p:ph idx="2" type="body"/>
          </p:nvPr>
        </p:nvSpPr>
        <p:spPr>
          <a:xfrm>
            <a:off x="-1" y="562107"/>
            <a:ext cx="9144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5025" lIns="130050" spcFirstLastPara="1" rIns="130050" wrap="square" tIns="650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it-IT"/>
              <a:t>Description system: choices, parameters, use cases</a:t>
            </a:r>
            <a:endParaRPr/>
          </a:p>
        </p:txBody>
      </p:sp>
      <p:sp>
        <p:nvSpPr>
          <p:cNvPr id="198" name="Google Shape;198;p23"/>
          <p:cNvSpPr txBox="1"/>
          <p:nvPr>
            <p:ph idx="11" type="ftr"/>
          </p:nvPr>
        </p:nvSpPr>
        <p:spPr>
          <a:xfrm>
            <a:off x="0" y="6649237"/>
            <a:ext cx="36522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5025" lIns="130050" spcFirstLastPara="1" rIns="130050" wrap="square" tIns="65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7B84"/>
              </a:buClr>
              <a:buSzPts val="1000"/>
              <a:buFont typeface="Arial"/>
              <a:buNone/>
            </a:pPr>
            <a:r>
              <a:rPr lang="it-IT"/>
              <a:t>Team unishare - Laboratorio IoT@UniMiB</a:t>
            </a:r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87750" y="1788900"/>
            <a:ext cx="8967300" cy="3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Lettura dei dati da InfluxDB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Schermo LCD per la visualizzazione dei dati (una schermata per ogni dato)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Possibilità di andare avanti e indietro tra le varie schermate con l’utilizzo di due bottoni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Allarme buzzer in caso di incendio, attivabile e disattivabile con l’utilizzo di un bottone</a:t>
            </a:r>
            <a:endParaRPr sz="2011">
              <a:solidFill>
                <a:srgbClr val="3F3F3F"/>
              </a:solidFill>
            </a:endParaRPr>
          </a:p>
          <a:p>
            <a:pPr indent="-324373" lvl="0" marL="457200" rtl="0" algn="l"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508"/>
              <a:buFont typeface="Noto Sans Symbols"/>
              <a:buChar char="-"/>
            </a:pPr>
            <a:r>
              <a:rPr lang="it-IT" sz="2011">
                <a:solidFill>
                  <a:srgbClr val="3F3F3F"/>
                </a:solidFill>
              </a:rPr>
              <a:t>Gestione dei bottoni tramite interrupt per garantire una buona responsività del sistema alle richieste dell’utente</a:t>
            </a:r>
            <a:endParaRPr sz="20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ella">
  <a:themeElements>
    <a:clrScheme name="Blu caldo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